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2" r:id="rId6"/>
    <p:sldId id="260" r:id="rId7"/>
    <p:sldId id="261" r:id="rId8"/>
    <p:sldId id="263" r:id="rId9"/>
    <p:sldId id="264" r:id="rId10"/>
    <p:sldId id="265" r:id="rId11"/>
    <p:sldId id="266" r:id="rId12"/>
    <p:sldId id="267" r:id="rId13"/>
    <p:sldId id="268" r:id="rId14"/>
    <p:sldId id="270" r:id="rId15"/>
    <p:sldId id="269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srgbClr val="FF0000"/>
    </p:penClr>
    <p:extLst>
      <p:ext uri="{2FDB2607-1784-4EEB-B798-7EB5836EED8A}">
        <p14:showMediaCtrls xmlns:p14="http://schemas.microsoft.com/office/powerpoint/2010/main" xmlns="" val="1"/>
      </p:ext>
    </p:extLst>
  </p:showPr>
  <p:clrMru>
    <a:srgbClr val="FF006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Isosceles Triangle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830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1D8BD707-D9CF-40AE-B4C6-C98DA3205C09}" type="datetimeFigureOut">
              <a:rPr lang="en-US" smtClean="0"/>
              <a:pPr/>
              <a:t>10/11/2018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10/11/2018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ight Triangle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Isosceles Triangle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10/11/2018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61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10/11/2018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10/11/2018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10/11/2018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10/11/2018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415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1D8BD707-D9CF-40AE-B4C6-C98DA3205C09}" type="datetimeFigureOut">
              <a:rPr lang="en-US" smtClean="0"/>
              <a:pPr/>
              <a:t>10/11/2018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1D8BD707-D9CF-40AE-B4C6-C98DA3205C09}" type="datetimeFigureOut">
              <a:rPr lang="en-US" smtClean="0"/>
              <a:pPr/>
              <a:t>10/11/2018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ight Triangle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10/11/2018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marL="484505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310" indent="-384175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 panose="05020102010507070707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 panose="020B0604030504040204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170" indent="-228600" algn="l" rtl="0" eaLnBrk="1" latinLnBrk="0" hangingPunct="1">
        <a:spcBef>
          <a:spcPct val="20000"/>
        </a:spcBef>
        <a:buClr>
          <a:schemeClr val="accent1"/>
        </a:buClr>
        <a:buFont typeface="Wingdings 2" panose="05020102010507070707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185" algn="l" rtl="0" eaLnBrk="1" latinLnBrk="0" hangingPunct="1">
        <a:spcBef>
          <a:spcPct val="20000"/>
        </a:spcBef>
        <a:buClr>
          <a:schemeClr val="accent1"/>
        </a:buClr>
        <a:buFont typeface="Wingdings 2" panose="05020102010507070707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185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 panose="05020102010507070707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185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 panose="05020102010507070707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705" indent="-210185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 panose="05020102010507070707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 panose="05020102010507070707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 panose="05020102010507070707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2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 smtClean="0">
                <a:solidFill>
                  <a:srgbClr val="7030A0"/>
                </a:solidFill>
              </a:rPr>
              <a:t>Who are “DALITS”?</a:t>
            </a:r>
            <a:endParaRPr lang="en-IN" sz="5400" dirty="0">
              <a:solidFill>
                <a:srgbClr val="7030A0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76200" y="1143000"/>
            <a:ext cx="8915400" cy="5181600"/>
          </a:xfrm>
        </p:spPr>
        <p:txBody>
          <a:bodyPr>
            <a:normAutofit/>
          </a:bodyPr>
          <a:lstStyle/>
          <a:p>
            <a:r>
              <a:rPr lang="en-US" dirty="0" smtClean="0"/>
              <a:t>Untouchables of India.</a:t>
            </a:r>
          </a:p>
          <a:p>
            <a:r>
              <a:rPr lang="en-US" dirty="0" smtClean="0"/>
              <a:t>Socially discriminated.</a:t>
            </a:r>
          </a:p>
          <a:p>
            <a:r>
              <a:rPr lang="en-US" dirty="0" smtClean="0"/>
              <a:t>They said to be out of the </a:t>
            </a:r>
            <a:r>
              <a:rPr lang="en-US" dirty="0" smtClean="0">
                <a:solidFill>
                  <a:srgbClr val="C00000"/>
                </a:solidFill>
              </a:rPr>
              <a:t>social structure </a:t>
            </a:r>
            <a:r>
              <a:rPr lang="en-US" dirty="0" smtClean="0"/>
              <a:t>(the out caste).</a:t>
            </a:r>
          </a:p>
          <a:p>
            <a:r>
              <a:rPr lang="en-US" dirty="0" smtClean="0"/>
              <a:t>Due to social binding not allowed to own any wealth and properties.</a:t>
            </a:r>
          </a:p>
          <a:p>
            <a:r>
              <a:rPr lang="en-US" dirty="0" smtClean="0"/>
              <a:t>Economically suppressed.</a:t>
            </a:r>
          </a:p>
          <a:p>
            <a:r>
              <a:rPr lang="en-US" dirty="0" smtClean="0"/>
              <a:t>Politically voiceless.</a:t>
            </a:r>
          </a:p>
          <a:p>
            <a:pPr>
              <a:buNone/>
            </a:pPr>
            <a:endParaRPr lang="en-US" dirty="0" smtClean="0"/>
          </a:p>
          <a:p>
            <a:endParaRPr lang="en-US" dirty="0" smtClean="0"/>
          </a:p>
          <a:p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76200"/>
            <a:ext cx="8458200" cy="1447800"/>
          </a:xfrm>
        </p:spPr>
        <p:txBody>
          <a:bodyPr/>
          <a:lstStyle/>
          <a:p>
            <a:r>
              <a:rPr lang="en-US" dirty="0" smtClean="0">
                <a:solidFill>
                  <a:srgbClr val="7030A0"/>
                </a:solidFill>
              </a:rPr>
              <a:t>The Indian Social </a:t>
            </a:r>
            <a:r>
              <a:rPr lang="en-US" dirty="0" err="1" smtClean="0">
                <a:solidFill>
                  <a:srgbClr val="7030A0"/>
                </a:solidFill>
              </a:rPr>
              <a:t>Stucture</a:t>
            </a:r>
            <a:endParaRPr lang="en-IN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143000"/>
            <a:ext cx="8839200" cy="4983163"/>
          </a:xfrm>
        </p:spPr>
        <p:txBody>
          <a:bodyPr>
            <a:normAutofit/>
          </a:bodyPr>
          <a:lstStyle/>
          <a:p>
            <a:r>
              <a:rPr lang="en-US" dirty="0" smtClean="0"/>
              <a:t>It is a caste structured society.</a:t>
            </a:r>
          </a:p>
          <a:p>
            <a:r>
              <a:rPr lang="en-US" dirty="0" smtClean="0"/>
              <a:t>This caste structure is proposed by the </a:t>
            </a:r>
            <a:r>
              <a:rPr lang="en-US" dirty="0" err="1" smtClean="0"/>
              <a:t>vedic</a:t>
            </a:r>
            <a:r>
              <a:rPr lang="en-US" dirty="0" smtClean="0"/>
              <a:t> scriptures.</a:t>
            </a:r>
          </a:p>
          <a:p>
            <a:r>
              <a:rPr lang="en-US" dirty="0" smtClean="0"/>
              <a:t>Rig </a:t>
            </a:r>
            <a:r>
              <a:rPr lang="en-US" dirty="0" err="1" smtClean="0"/>
              <a:t>vedha</a:t>
            </a:r>
            <a:r>
              <a:rPr lang="en-US" dirty="0" smtClean="0"/>
              <a:t> Ch: 10 – </a:t>
            </a:r>
            <a:r>
              <a:rPr lang="en-US" dirty="0" smtClean="0">
                <a:solidFill>
                  <a:srgbClr val="C00000"/>
                </a:solidFill>
              </a:rPr>
              <a:t>“</a:t>
            </a:r>
            <a:r>
              <a:rPr lang="en-US" dirty="0" err="1" smtClean="0">
                <a:solidFill>
                  <a:srgbClr val="C00000"/>
                </a:solidFill>
              </a:rPr>
              <a:t>Purusha</a:t>
            </a:r>
            <a:r>
              <a:rPr lang="en-US" dirty="0" smtClean="0">
                <a:solidFill>
                  <a:srgbClr val="C00000"/>
                </a:solidFill>
              </a:rPr>
              <a:t> </a:t>
            </a:r>
            <a:r>
              <a:rPr lang="en-US" dirty="0" err="1" smtClean="0">
                <a:solidFill>
                  <a:srgbClr val="C00000"/>
                </a:solidFill>
              </a:rPr>
              <a:t>shutra</a:t>
            </a:r>
            <a:r>
              <a:rPr lang="en-US" dirty="0" smtClean="0">
                <a:solidFill>
                  <a:srgbClr val="C00000"/>
                </a:solidFill>
              </a:rPr>
              <a:t>”</a:t>
            </a:r>
            <a:r>
              <a:rPr lang="en-US" dirty="0" smtClean="0"/>
              <a:t> means the </a:t>
            </a:r>
            <a:r>
              <a:rPr lang="en-US" dirty="0" smtClean="0">
                <a:solidFill>
                  <a:srgbClr val="C00000"/>
                </a:solidFill>
              </a:rPr>
              <a:t>Theory of creation</a:t>
            </a:r>
            <a:r>
              <a:rPr lang="en-US" dirty="0" smtClean="0"/>
              <a:t>.</a:t>
            </a:r>
          </a:p>
          <a:p>
            <a:r>
              <a:rPr lang="en-US" dirty="0" smtClean="0"/>
              <a:t>Keeping that as a base </a:t>
            </a:r>
            <a:r>
              <a:rPr lang="en-US" dirty="0" err="1" smtClean="0"/>
              <a:t>Manusmriti</a:t>
            </a:r>
            <a:r>
              <a:rPr lang="en-US" dirty="0" smtClean="0"/>
              <a:t> (the written code of Manu an ancient Hindu priest) classified a discriminative role in the society for each caste.</a:t>
            </a:r>
          </a:p>
          <a:p>
            <a:endParaRPr lang="en-US" dirty="0" smtClean="0"/>
          </a:p>
          <a:p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:\Users\User\Pictures\playbackPPt\caste-system-in-india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06081" y="1310481"/>
            <a:ext cx="4937919" cy="4937919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solidFill>
                  <a:srgbClr val="7030A0"/>
                </a:solidFill>
              </a:rPr>
              <a:t>Theory</a:t>
            </a:r>
            <a:r>
              <a:rPr lang="en-US" dirty="0" smtClean="0">
                <a:solidFill>
                  <a:srgbClr val="7030A0"/>
                </a:solidFill>
              </a:rPr>
              <a:t> of creation by Hindu Vedic code </a:t>
            </a:r>
            <a:endParaRPr lang="en-IN" dirty="0">
              <a:solidFill>
                <a:srgbClr val="7030A0"/>
              </a:solidFill>
            </a:endParaRPr>
          </a:p>
        </p:txBody>
      </p:sp>
      <p:pic>
        <p:nvPicPr>
          <p:cNvPr id="1026" name="Picture 2" descr="C:\Users\User\Pictures\playbackPPt\20120502-Representation_graphique_des_castes_en_inde.pn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295400"/>
            <a:ext cx="4357385" cy="4953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76200"/>
            <a:ext cx="86868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The present status of the </a:t>
            </a:r>
            <a:r>
              <a:rPr lang="en-US" dirty="0" err="1" smtClean="0"/>
              <a:t>Dalits</a:t>
            </a:r>
            <a:endParaRPr lang="en-IN" dirty="0"/>
          </a:p>
        </p:txBody>
      </p:sp>
      <p:pic>
        <p:nvPicPr>
          <p:cNvPr id="2050" name="Picture 2" descr="C:\Users\User\Pictures\playbackPPt\caste-clashes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08024" y="1066800"/>
            <a:ext cx="4902376" cy="3048000"/>
          </a:xfrm>
          <a:prstGeom prst="rect">
            <a:avLst/>
          </a:prstGeom>
          <a:noFill/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0" y="4114800"/>
            <a:ext cx="9144000" cy="2590800"/>
          </a:xfrm>
        </p:spPr>
        <p:txBody>
          <a:bodyPr>
            <a:noAutofit/>
          </a:bodyPr>
          <a:lstStyle/>
          <a:p>
            <a:r>
              <a:rPr lang="en-IN" sz="2000" dirty="0" err="1" smtClean="0"/>
              <a:t>Ostracization</a:t>
            </a:r>
            <a:r>
              <a:rPr lang="en-IN" sz="2000" dirty="0" smtClean="0"/>
              <a:t>.</a:t>
            </a:r>
          </a:p>
          <a:p>
            <a:r>
              <a:rPr lang="en-US" sz="2000" dirty="0" smtClean="0"/>
              <a:t> They are murdered</a:t>
            </a:r>
          </a:p>
          <a:p>
            <a:r>
              <a:rPr lang="en-IN" sz="2000" dirty="0" smtClean="0"/>
              <a:t>distraction of property and livelihoods. (</a:t>
            </a:r>
            <a:r>
              <a:rPr lang="en-US" sz="2000" dirty="0" smtClean="0"/>
              <a:t>for </a:t>
            </a:r>
            <a:r>
              <a:rPr lang="en-US" sz="2000" dirty="0" err="1" smtClean="0"/>
              <a:t>dalits</a:t>
            </a:r>
            <a:r>
              <a:rPr lang="en-US" sz="2000" dirty="0" smtClean="0"/>
              <a:t> can’t be a owners).</a:t>
            </a:r>
          </a:p>
          <a:p>
            <a:r>
              <a:rPr lang="en-US" sz="2000" dirty="0" smtClean="0"/>
              <a:t>They forced to extreme poverty and not allowed to access public facilities and wealth. </a:t>
            </a:r>
          </a:p>
          <a:p>
            <a:r>
              <a:rPr lang="en-US" sz="2000" dirty="0" smtClean="0"/>
              <a:t>Forced to extreme social and political discrimination. Not allowed to take part in common human life and in decision making process of the society and the state.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Pictures\playbackPPt\images (1)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7203" y="1676400"/>
            <a:ext cx="4713397" cy="3276600"/>
          </a:xfrm>
          <a:prstGeom prst="rect">
            <a:avLst/>
          </a:prstGeom>
          <a:noFill/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89037"/>
            <a:ext cx="4267200" cy="5668963"/>
          </a:xfrm>
        </p:spPr>
        <p:txBody>
          <a:bodyPr>
            <a:normAutofit/>
          </a:bodyPr>
          <a:lstStyle/>
          <a:p>
            <a:pPr lvl="0"/>
            <a:r>
              <a:rPr lang="en-IN" sz="2800" dirty="0" smtClean="0"/>
              <a:t>Forced to live in dependency, fear and with no human dignity</a:t>
            </a:r>
          </a:p>
          <a:p>
            <a:r>
              <a:rPr lang="en-US" sz="2800" dirty="0" smtClean="0"/>
              <a:t>Kept in ignorance and fear always. </a:t>
            </a:r>
          </a:p>
          <a:p>
            <a:r>
              <a:rPr lang="en-US" sz="2800" dirty="0" smtClean="0"/>
              <a:t>Face innumerable Humiliations</a:t>
            </a:r>
          </a:p>
          <a:p>
            <a:r>
              <a:rPr lang="en-US" sz="2800" dirty="0" smtClean="0"/>
              <a:t>fatalistic- forced to feel inferior</a:t>
            </a:r>
          </a:p>
          <a:p>
            <a:endParaRPr lang="en-US" sz="2800" dirty="0" smtClean="0"/>
          </a:p>
          <a:p>
            <a:endParaRPr lang="en-US" sz="2800" dirty="0" smtClean="0"/>
          </a:p>
          <a:p>
            <a:pPr lvl="0"/>
            <a:endParaRPr lang="en-IN" sz="2800" dirty="0" smtClean="0"/>
          </a:p>
          <a:p>
            <a:endParaRPr lang="en-IN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pPr algn="ctr"/>
            <a:r>
              <a:rPr lang="en-US" b="1" dirty="0" err="1" smtClean="0"/>
              <a:t>Dalit</a:t>
            </a:r>
            <a:r>
              <a:rPr lang="en-US" b="1" dirty="0" smtClean="0"/>
              <a:t> women</a:t>
            </a:r>
            <a:endParaRPr lang="en-IN" b="1" dirty="0"/>
          </a:p>
        </p:txBody>
      </p:sp>
      <p:pic>
        <p:nvPicPr>
          <p:cNvPr id="3074" name="Picture 2" descr="C:\Users\User\Pictures\playbackPPt\Police-sacked-over-hanged-g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371600"/>
            <a:ext cx="4800601" cy="3200400"/>
          </a:xfrm>
          <a:prstGeom prst="rect">
            <a:avLst/>
          </a:prstGeom>
          <a:noFill/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884237"/>
            <a:ext cx="4495800" cy="5516563"/>
          </a:xfrm>
        </p:spPr>
        <p:txBody>
          <a:bodyPr>
            <a:normAutofit/>
          </a:bodyPr>
          <a:lstStyle/>
          <a:p>
            <a:r>
              <a:rPr lang="en-US" dirty="0" smtClean="0"/>
              <a:t>Humiliation in all levels</a:t>
            </a:r>
          </a:p>
          <a:p>
            <a:r>
              <a:rPr lang="en-US" dirty="0" smtClean="0"/>
              <a:t>Brutally Raped - </a:t>
            </a:r>
            <a:r>
              <a:rPr lang="en-IN" dirty="0" smtClean="0"/>
              <a:t>gang raped and murder.</a:t>
            </a:r>
            <a:endParaRPr lang="en-US" dirty="0" smtClean="0"/>
          </a:p>
          <a:p>
            <a:r>
              <a:rPr lang="en-US" dirty="0" smtClean="0"/>
              <a:t>Not allowed for education</a:t>
            </a:r>
          </a:p>
          <a:p>
            <a:r>
              <a:rPr lang="en-US" dirty="0" smtClean="0"/>
              <a:t>Feminization of poverty highly affects them</a:t>
            </a:r>
          </a:p>
          <a:p>
            <a:r>
              <a:rPr lang="en-US" dirty="0" smtClean="0"/>
              <a:t>Forcible </a:t>
            </a:r>
            <a:r>
              <a:rPr lang="en-US" dirty="0" err="1" smtClean="0"/>
              <a:t>honour</a:t>
            </a:r>
            <a:r>
              <a:rPr lang="en-US" dirty="0" smtClean="0"/>
              <a:t> killing</a:t>
            </a:r>
          </a:p>
          <a:p>
            <a:r>
              <a:rPr lang="en-US" dirty="0" smtClean="0"/>
              <a:t>Never take a courageous public participation</a:t>
            </a:r>
          </a:p>
          <a:p>
            <a:endParaRPr lang="en-IN" dirty="0"/>
          </a:p>
        </p:txBody>
      </p:sp>
      <p:sp>
        <p:nvSpPr>
          <p:cNvPr id="6" name="Title 1"/>
          <p:cNvSpPr txBox="1"/>
          <p:nvPr/>
        </p:nvSpPr>
        <p:spPr>
          <a:xfrm>
            <a:off x="0" y="4724400"/>
            <a:ext cx="4876800" cy="2133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47500" lnSpcReduction="20000"/>
          </a:bodyPr>
          <a:lstStyle/>
          <a:p>
            <a:pPr algn="just">
              <a:spcBef>
                <a:spcPct val="0"/>
              </a:spcBef>
            </a:pPr>
            <a:r>
              <a:rPr lang="en-IN" sz="4400" b="1" dirty="0" smtClean="0">
                <a:solidFill>
                  <a:srgbClr val="FFFF00"/>
                </a:solidFill>
              </a:rPr>
              <a:t>The girls, aged 14 and 15, who are lowest </a:t>
            </a:r>
            <a:r>
              <a:rPr lang="en-IN" sz="4400" b="1" dirty="0" err="1" smtClean="0">
                <a:solidFill>
                  <a:srgbClr val="FFFF00"/>
                </a:solidFill>
              </a:rPr>
              <a:t>dalit</a:t>
            </a:r>
            <a:r>
              <a:rPr lang="en-IN" sz="4400" b="1" dirty="0" smtClean="0">
                <a:solidFill>
                  <a:srgbClr val="FFFF00"/>
                </a:solidFill>
              </a:rPr>
              <a:t> ‘untouchable’ caste, had been kidnapped by a upper caste men… evening after they left their homes to go to the toilet in a nearby field</a:t>
            </a:r>
            <a:r>
              <a:rPr lang="en-IN" sz="4400" dirty="0" smtClean="0">
                <a:solidFill>
                  <a:srgbClr val="FFFF00"/>
                </a:solidFill>
              </a:rPr>
              <a:t>. (</a:t>
            </a:r>
            <a:r>
              <a:rPr lang="en-IN" sz="3400" b="1" cap="all" dirty="0" smtClean="0">
                <a:solidFill>
                  <a:srgbClr val="FFFF00"/>
                </a:solidFill>
              </a:rPr>
              <a:t>POLICE DISMISS FATHER’S PLEAS FOR HELP</a:t>
            </a:r>
            <a:r>
              <a:rPr lang="en-IN" sz="4400" dirty="0" smtClean="0">
                <a:solidFill>
                  <a:srgbClr val="FFFF00"/>
                </a:solidFill>
              </a:rPr>
              <a:t>)</a:t>
            </a:r>
            <a:endParaRPr kumimoji="0" lang="en-IN" sz="44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err="1" smtClean="0"/>
              <a:t>Dalits</a:t>
            </a:r>
            <a:r>
              <a:rPr lang="en-US" b="1" dirty="0" smtClean="0"/>
              <a:t> and the State</a:t>
            </a:r>
            <a:endParaRPr lang="en-IN" b="1" dirty="0"/>
          </a:p>
        </p:txBody>
      </p:sp>
      <p:pic>
        <p:nvPicPr>
          <p:cNvPr id="2050" name="Picture 2" descr="C:\Users\User\Pictures\playbackPPt\-g8-news-me-95555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397000"/>
            <a:ext cx="4622800" cy="4622800"/>
          </a:xfrm>
          <a:prstGeom prst="rect">
            <a:avLst/>
          </a:prstGeom>
          <a:noFill/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43000"/>
            <a:ext cx="4495800" cy="5715000"/>
          </a:xfrm>
        </p:spPr>
        <p:txBody>
          <a:bodyPr>
            <a:normAutofit/>
          </a:bodyPr>
          <a:lstStyle/>
          <a:p>
            <a:r>
              <a:rPr lang="en-US" dirty="0" err="1" smtClean="0"/>
              <a:t>Dalits</a:t>
            </a:r>
            <a:r>
              <a:rPr lang="en-US" dirty="0" smtClean="0"/>
              <a:t> are politically oppressed and voiceless</a:t>
            </a:r>
          </a:p>
          <a:p>
            <a:r>
              <a:rPr lang="en-US" dirty="0" smtClean="0"/>
              <a:t>Can’t enjoy any authority </a:t>
            </a:r>
          </a:p>
          <a:p>
            <a:r>
              <a:rPr lang="en-US" dirty="0" smtClean="0"/>
              <a:t>Powerless &amp; </a:t>
            </a:r>
            <a:r>
              <a:rPr lang="en-IN" dirty="0" smtClean="0"/>
              <a:t>degraded, dehumanized. </a:t>
            </a:r>
          </a:p>
          <a:p>
            <a:r>
              <a:rPr lang="en-US" dirty="0" smtClean="0"/>
              <a:t>Even in holding authority </a:t>
            </a:r>
            <a:r>
              <a:rPr lang="en-US" dirty="0" err="1" smtClean="0"/>
              <a:t>Dalits</a:t>
            </a:r>
            <a:r>
              <a:rPr lang="en-US" dirty="0" smtClean="0"/>
              <a:t> can’t decide.</a:t>
            </a:r>
          </a:p>
          <a:p>
            <a:r>
              <a:rPr lang="en-US" dirty="0" err="1" smtClean="0"/>
              <a:t>Govt</a:t>
            </a:r>
            <a:r>
              <a:rPr lang="en-US" dirty="0" smtClean="0"/>
              <a:t> Laws &amp; policies doesn’t reach them</a:t>
            </a:r>
          </a:p>
          <a:p>
            <a:endParaRPr lang="en-IN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219200"/>
          </a:xfrm>
        </p:spPr>
        <p:txBody>
          <a:bodyPr/>
          <a:lstStyle/>
          <a:p>
            <a:pPr algn="ctr"/>
            <a:r>
              <a:rPr lang="en-US" b="1" dirty="0" smtClean="0"/>
              <a:t>The consequence</a:t>
            </a:r>
            <a:endParaRPr lang="en-IN" b="1" dirty="0"/>
          </a:p>
        </p:txBody>
      </p:sp>
      <p:pic>
        <p:nvPicPr>
          <p:cNvPr id="3074" name="Picture 2" descr="C:\Users\User\Pictures\playbackPPt\bombay-excursion-020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676400"/>
            <a:ext cx="4876800" cy="3657600"/>
          </a:xfrm>
          <a:prstGeom prst="rect">
            <a:avLst/>
          </a:prstGeom>
          <a:noFill/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71600"/>
            <a:ext cx="4495800" cy="5334000"/>
          </a:xfrm>
        </p:spPr>
        <p:txBody>
          <a:bodyPr/>
          <a:lstStyle/>
          <a:p>
            <a:r>
              <a:rPr lang="en-US" dirty="0" smtClean="0"/>
              <a:t>Often </a:t>
            </a:r>
            <a:r>
              <a:rPr lang="en-US" dirty="0" err="1" smtClean="0"/>
              <a:t>dalits</a:t>
            </a:r>
            <a:r>
              <a:rPr lang="en-US" dirty="0" smtClean="0"/>
              <a:t> migrate. Sheltered in slums of the urban outskirts, especially men folk for livelihood.</a:t>
            </a:r>
          </a:p>
          <a:p>
            <a:r>
              <a:rPr lang="en-US" dirty="0" smtClean="0"/>
              <a:t>Women are forced for poverty (feminization of poverty, sexual harassments in the village)</a:t>
            </a:r>
          </a:p>
          <a:p>
            <a:r>
              <a:rPr lang="en-US" dirty="0" smtClean="0"/>
              <a:t>Exploited for alcoholism</a:t>
            </a:r>
          </a:p>
          <a:p>
            <a:r>
              <a:rPr lang="en-US" dirty="0" smtClean="0"/>
              <a:t>Lack of opportunities</a:t>
            </a:r>
          </a:p>
          <a:p>
            <a:endParaRPr lang="en-IN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The other side or the other reality</a:t>
            </a:r>
            <a:endParaRPr lang="en-IN" dirty="0"/>
          </a:p>
        </p:txBody>
      </p:sp>
      <p:pic>
        <p:nvPicPr>
          <p:cNvPr id="4098" name="Picture 2" descr="C:\Users\User\Pictures\playbackPPt\dr_babasaheb_ambedkar_jayanti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0" y="838200"/>
            <a:ext cx="6047875" cy="3859300"/>
          </a:xfrm>
          <a:prstGeom prst="rect">
            <a:avLst/>
          </a:prstGeom>
          <a:noFill/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0" y="4724400"/>
            <a:ext cx="9144000" cy="2133600"/>
          </a:xfrm>
        </p:spPr>
        <p:txBody>
          <a:bodyPr>
            <a:normAutofit lnSpcReduction="10000"/>
          </a:bodyPr>
          <a:lstStyle/>
          <a:p>
            <a:pPr lvl="0"/>
            <a:r>
              <a:rPr lang="en-US" dirty="0" smtClean="0"/>
              <a:t>The oppressed </a:t>
            </a:r>
            <a:r>
              <a:rPr lang="en-US" dirty="0" err="1" smtClean="0"/>
              <a:t>Dalits</a:t>
            </a:r>
            <a:r>
              <a:rPr lang="en-US" dirty="0" smtClean="0"/>
              <a:t> </a:t>
            </a:r>
            <a:r>
              <a:rPr lang="en-IN" dirty="0" smtClean="0"/>
              <a:t>Resisted, right from the beginning</a:t>
            </a:r>
          </a:p>
          <a:p>
            <a:r>
              <a:rPr lang="en-IN" dirty="0" smtClean="0"/>
              <a:t>1. Buddha to  </a:t>
            </a:r>
            <a:r>
              <a:rPr lang="en-IN" dirty="0" err="1" smtClean="0"/>
              <a:t>Ambedkar</a:t>
            </a:r>
            <a:endParaRPr lang="en-IN" dirty="0" smtClean="0"/>
          </a:p>
          <a:p>
            <a:r>
              <a:rPr lang="en-IN" dirty="0" smtClean="0"/>
              <a:t>3. </a:t>
            </a:r>
            <a:r>
              <a:rPr lang="en-IN" dirty="0" err="1" smtClean="0"/>
              <a:t>Dalit</a:t>
            </a:r>
            <a:r>
              <a:rPr lang="en-IN" dirty="0" smtClean="0"/>
              <a:t> Movements / </a:t>
            </a:r>
            <a:r>
              <a:rPr lang="en-IN" dirty="0" err="1" smtClean="0"/>
              <a:t>Dalit</a:t>
            </a:r>
            <a:r>
              <a:rPr lang="en-IN" dirty="0" smtClean="0"/>
              <a:t> Political Parties and Christian Missionaries</a:t>
            </a:r>
          </a:p>
          <a:p>
            <a:endParaRPr lang="en-IN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4191000" cy="1447800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Culture of silence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" y="1722437"/>
            <a:ext cx="4038600" cy="4525963"/>
          </a:xfrm>
        </p:spPr>
        <p:txBody>
          <a:bodyPr>
            <a:noAutofit/>
          </a:bodyPr>
          <a:lstStyle/>
          <a:p>
            <a:r>
              <a:rPr lang="en-US" sz="3200" dirty="0" smtClean="0"/>
              <a:t>Inferior</a:t>
            </a:r>
          </a:p>
          <a:p>
            <a:r>
              <a:rPr lang="en-US" sz="3200" dirty="0" smtClean="0"/>
              <a:t>Acceptance </a:t>
            </a:r>
            <a:r>
              <a:rPr lang="en-US" sz="3200" dirty="0" err="1" smtClean="0"/>
              <a:t>deniel</a:t>
            </a:r>
            <a:r>
              <a:rPr lang="en-US" sz="3200" dirty="0" smtClean="0"/>
              <a:t> of rights as ones fate</a:t>
            </a:r>
          </a:p>
          <a:p>
            <a:r>
              <a:rPr lang="en-US" sz="3200" dirty="0" smtClean="0"/>
              <a:t>Fatalistic</a:t>
            </a:r>
          </a:p>
          <a:p>
            <a:r>
              <a:rPr lang="en-US" sz="3200" dirty="0" smtClean="0"/>
              <a:t>Powerless and voiceless</a:t>
            </a:r>
          </a:p>
          <a:p>
            <a:r>
              <a:rPr lang="en-US" sz="3200" dirty="0" smtClean="0"/>
              <a:t>Servants and slaves to others</a:t>
            </a:r>
          </a:p>
          <a:p>
            <a:endParaRPr lang="en-IN" sz="32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62400" y="1371601"/>
            <a:ext cx="5181600" cy="5486400"/>
          </a:xfrm>
        </p:spPr>
        <p:txBody>
          <a:bodyPr>
            <a:noAutofit/>
          </a:bodyPr>
          <a:lstStyle/>
          <a:p>
            <a:pPr lvl="0"/>
            <a:r>
              <a:rPr lang="en-IN" sz="2400" dirty="0" smtClean="0"/>
              <a:t>Dalits discover new methods and strategies, </a:t>
            </a:r>
          </a:p>
          <a:p>
            <a:pPr lvl="0"/>
            <a:r>
              <a:rPr lang="en-IN" sz="2400" dirty="0" err="1" smtClean="0"/>
              <a:t>Movementizing</a:t>
            </a:r>
            <a:r>
              <a:rPr lang="en-IN" sz="2400" dirty="0" smtClean="0"/>
              <a:t> with alliances and keep struggling by mobilising </a:t>
            </a:r>
            <a:r>
              <a:rPr lang="en-IN" sz="2400" dirty="0" err="1" smtClean="0"/>
              <a:t>dalits</a:t>
            </a:r>
            <a:r>
              <a:rPr lang="en-IN" sz="2400" dirty="0" smtClean="0"/>
              <a:t> including women through organizing for political power.</a:t>
            </a:r>
          </a:p>
          <a:p>
            <a:pPr lvl="0"/>
            <a:r>
              <a:rPr lang="en-IN" sz="2400" dirty="0" smtClean="0"/>
              <a:t>Empowering by education - economic </a:t>
            </a:r>
            <a:r>
              <a:rPr lang="en-IN" sz="2400" dirty="0" err="1" smtClean="0"/>
              <a:t>upliftment</a:t>
            </a:r>
            <a:r>
              <a:rPr lang="en-IN" sz="2400" dirty="0" smtClean="0"/>
              <a:t> – </a:t>
            </a:r>
            <a:r>
              <a:rPr lang="en-IN" sz="2400" dirty="0" err="1" smtClean="0"/>
              <a:t>connscientisation</a:t>
            </a:r>
            <a:r>
              <a:rPr lang="en-IN" sz="2400" dirty="0" smtClean="0"/>
              <a:t>. </a:t>
            </a:r>
          </a:p>
          <a:p>
            <a:pPr lvl="0"/>
            <a:r>
              <a:rPr lang="en-IN" sz="2400" dirty="0" smtClean="0"/>
              <a:t>Through </a:t>
            </a:r>
            <a:r>
              <a:rPr lang="en-IN" sz="2400" dirty="0" err="1" smtClean="0"/>
              <a:t>discoveringDalit</a:t>
            </a:r>
            <a:r>
              <a:rPr lang="en-IN" sz="2400" dirty="0" smtClean="0"/>
              <a:t> culture, art &amp; </a:t>
            </a:r>
            <a:r>
              <a:rPr lang="en-IN" sz="2400" dirty="0" err="1" smtClean="0"/>
              <a:t>Dalit</a:t>
            </a:r>
            <a:r>
              <a:rPr lang="en-IN" sz="2400" dirty="0" smtClean="0"/>
              <a:t> theatre.....</a:t>
            </a:r>
          </a:p>
          <a:p>
            <a:endParaRPr lang="en-IN" sz="2400" dirty="0"/>
          </a:p>
        </p:txBody>
      </p:sp>
      <p:sp>
        <p:nvSpPr>
          <p:cNvPr id="5" name="Title 1"/>
          <p:cNvSpPr txBox="1"/>
          <p:nvPr/>
        </p:nvSpPr>
        <p:spPr>
          <a:xfrm>
            <a:off x="4419600" y="-76200"/>
            <a:ext cx="4724400" cy="1447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culture of resistance</a:t>
            </a:r>
            <a:endParaRPr kumimoji="0" lang="en-IN" sz="4400" b="0" i="0" u="none" strike="noStrike" kern="1200" cap="none" spc="0" normalizeH="0" baseline="0" noProof="0" dirty="0">
              <a:ln>
                <a:noFill/>
              </a:ln>
              <a:solidFill>
                <a:schemeClr val="accent3">
                  <a:lumMod val="60000"/>
                  <a:lumOff val="40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686800" cy="1143000"/>
          </a:xfrm>
        </p:spPr>
        <p:txBody>
          <a:bodyPr/>
          <a:lstStyle/>
          <a:p>
            <a:pPr algn="ctr"/>
            <a:r>
              <a:rPr lang="en-US" b="1" dirty="0" smtClean="0"/>
              <a:t>Political and cultural </a:t>
            </a:r>
            <a:r>
              <a:rPr lang="en-US" b="1" dirty="0" err="1" smtClean="0"/>
              <a:t>upraisal</a:t>
            </a:r>
            <a:endParaRPr lang="en-IN" b="1" dirty="0"/>
          </a:p>
        </p:txBody>
      </p:sp>
      <p:sp>
        <p:nvSpPr>
          <p:cNvPr id="5" name="Content Placeholder 2"/>
          <p:cNvSpPr>
            <a:spLocks noGrp="1"/>
          </p:cNvSpPr>
          <p:nvPr>
            <p:ph sz="half" idx="1"/>
          </p:nvPr>
        </p:nvSpPr>
        <p:spPr>
          <a:xfrm>
            <a:off x="4724400" y="914400"/>
            <a:ext cx="4419600" cy="5943600"/>
          </a:xfrm>
        </p:spPr>
        <p:txBody>
          <a:bodyPr>
            <a:normAutofit fontScale="92500"/>
          </a:bodyPr>
          <a:lstStyle/>
          <a:p>
            <a:pPr lvl="0"/>
            <a:r>
              <a:rPr lang="en-IN" dirty="0" err="1" smtClean="0"/>
              <a:t>Ambedkar</a:t>
            </a:r>
            <a:r>
              <a:rPr lang="en-IN" dirty="0" smtClean="0"/>
              <a:t> as a role model</a:t>
            </a:r>
          </a:p>
          <a:p>
            <a:pPr lvl="0"/>
            <a:r>
              <a:rPr lang="en-IN" dirty="0" smtClean="0"/>
              <a:t>Individuals / movements / NGO’s / institutions / political parties resisting and re-creating </a:t>
            </a:r>
          </a:p>
          <a:p>
            <a:pPr lvl="0"/>
            <a:r>
              <a:rPr lang="en-IN" dirty="0" err="1" smtClean="0"/>
              <a:t>Conscientisation</a:t>
            </a:r>
            <a:r>
              <a:rPr lang="en-IN" dirty="0" smtClean="0"/>
              <a:t>... Leadership efforts</a:t>
            </a:r>
          </a:p>
          <a:p>
            <a:pPr lvl="0"/>
            <a:r>
              <a:rPr lang="en-IN" dirty="0" smtClean="0"/>
              <a:t>Struggles and Fights for Rights</a:t>
            </a:r>
          </a:p>
          <a:p>
            <a:pPr lvl="0"/>
            <a:r>
              <a:rPr lang="en-IN" dirty="0" smtClean="0"/>
              <a:t>Rediscovering the strength of the community.... rediscovering traditional culture and art-forms</a:t>
            </a:r>
          </a:p>
          <a:p>
            <a:endParaRPr lang="en-IN" dirty="0"/>
          </a:p>
        </p:txBody>
      </p:sp>
      <p:pic>
        <p:nvPicPr>
          <p:cNvPr id="6" name="Content Placeholder 5" descr="Budha bhim_001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838200" y="914400"/>
            <a:ext cx="2851355" cy="2209800"/>
          </a:xfrm>
        </p:spPr>
      </p:pic>
      <p:pic>
        <p:nvPicPr>
          <p:cNvPr id="5122" name="Picture 2" descr="C:\Users\User\Pictures\playbackPPt\Savithri Bhai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940006"/>
            <a:ext cx="2971800" cy="1936794"/>
          </a:xfrm>
          <a:prstGeom prst="rect">
            <a:avLst/>
          </a:prstGeom>
          <a:noFill/>
        </p:spPr>
      </p:pic>
      <p:pic>
        <p:nvPicPr>
          <p:cNvPr id="5124" name="Picture 4" descr="C:\Users\User\Pictures\playbackPPt\BSP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9600" y="4800600"/>
            <a:ext cx="4114800" cy="2057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>
                <a:solidFill>
                  <a:srgbClr val="FFC000"/>
                </a:solidFill>
              </a:rPr>
              <a:t>A Rich Cultural Heritage</a:t>
            </a:r>
            <a:endParaRPr lang="en-IN" dirty="0">
              <a:solidFill>
                <a:srgbClr val="FFC000"/>
              </a:solidFill>
            </a:endParaRPr>
          </a:p>
        </p:txBody>
      </p:sp>
      <p:pic>
        <p:nvPicPr>
          <p:cNvPr id="6146" name="Picture 2" descr="E:\My Pictures\Playback\150416adavu\selected\IMG_0201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0"/>
            <a:ext cx="7886700" cy="5257800"/>
          </a:xfrm>
          <a:prstGeom prst="rect">
            <a:avLst/>
          </a:prstGeom>
          <a:noFill/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0" y="4953000"/>
            <a:ext cx="9067800" cy="1981200"/>
          </a:xfrm>
          <a:solidFill>
            <a:srgbClr val="00B050"/>
          </a:solidFill>
        </p:spPr>
        <p:txBody>
          <a:bodyPr>
            <a:normAutofit fontScale="77500" lnSpcReduction="20000"/>
          </a:bodyPr>
          <a:lstStyle/>
          <a:p>
            <a:pPr lvl="0"/>
            <a:r>
              <a:rPr lang="en-IN" sz="3400" dirty="0" smtClean="0"/>
              <a:t>A Culture of Inclusion;  A culture of Celebration; A culture of healing</a:t>
            </a:r>
          </a:p>
          <a:p>
            <a:pPr lvl="0"/>
            <a:r>
              <a:rPr lang="en-IN" sz="3400" dirty="0" smtClean="0"/>
              <a:t>Communitarian and collectively wise: Militant, Inelegant, Resistance</a:t>
            </a:r>
          </a:p>
          <a:p>
            <a:pPr lvl="0"/>
            <a:r>
              <a:rPr lang="en-IN" sz="3400" dirty="0" smtClean="0"/>
              <a:t>Nature – loving </a:t>
            </a:r>
          </a:p>
          <a:p>
            <a:endParaRPr lang="en-IN" dirty="0"/>
          </a:p>
        </p:txBody>
      </p:sp>
      <p:sp>
        <p:nvSpPr>
          <p:cNvPr id="5" name="Content Placeholder 3"/>
          <p:cNvSpPr txBox="1"/>
          <p:nvPr/>
        </p:nvSpPr>
        <p:spPr>
          <a:xfrm>
            <a:off x="76200" y="228600"/>
            <a:ext cx="9067800" cy="914400"/>
          </a:xfrm>
          <a:prstGeom prst="rect">
            <a:avLst/>
          </a:prstGeom>
          <a:solidFill>
            <a:srgbClr val="00B050"/>
          </a:solidFill>
        </p:spPr>
        <p:txBody>
          <a:bodyPr vert="horz" anchor="t">
            <a:normAutofit/>
          </a:bodyPr>
          <a:lstStyle/>
          <a:p>
            <a:pPr marL="448310" marR="0" lvl="0" indent="-384175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 panose="05020102010507070707"/>
              <a:buChar char=""/>
              <a:defRPr/>
            </a:pPr>
            <a:r>
              <a:rPr kumimoji="0" lang="en-IN" sz="3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Dalit</a:t>
            </a:r>
            <a:r>
              <a:rPr kumimoji="0" lang="en-IN" sz="3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Culture as tool</a:t>
            </a:r>
            <a:r>
              <a:rPr kumimoji="0" lang="en-IN" sz="34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and weapon.</a:t>
            </a:r>
            <a:endParaRPr kumimoji="0" lang="en-IN" sz="2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 descr="E:\My Pictures\Playback\120810drumURC\selectedPBcanada\Copy (2) of IMG_771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8360" y="29019"/>
            <a:ext cx="8082240" cy="5381181"/>
          </a:xfrm>
          <a:prstGeom prst="rect">
            <a:avLst/>
          </a:prstGeom>
          <a:noFill/>
        </p:spPr>
      </p:pic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0" y="4953000"/>
            <a:ext cx="9144000" cy="1905000"/>
          </a:xfrm>
          <a:solidFill>
            <a:srgbClr val="00B050"/>
          </a:solidFill>
        </p:spPr>
        <p:txBody>
          <a:bodyPr>
            <a:noAutofit/>
          </a:bodyPr>
          <a:lstStyle/>
          <a:p>
            <a:pPr lvl="0"/>
            <a:r>
              <a:rPr lang="en-IN" sz="2200" dirty="0" err="1" smtClean="0"/>
              <a:t>Dalit</a:t>
            </a:r>
            <a:r>
              <a:rPr lang="en-IN" sz="2200" dirty="0" smtClean="0"/>
              <a:t> folk arts keeps them together in a spirit of joy and sharing </a:t>
            </a:r>
          </a:p>
          <a:p>
            <a:pPr lvl="0"/>
            <a:r>
              <a:rPr lang="en-IN" sz="2200" dirty="0" smtClean="0"/>
              <a:t>Gives space for expression of their anger as well as of hope</a:t>
            </a:r>
          </a:p>
          <a:p>
            <a:pPr lvl="0"/>
            <a:r>
              <a:rPr lang="en-IN" sz="2200" dirty="0" err="1" smtClean="0"/>
              <a:t>Dalit</a:t>
            </a:r>
            <a:r>
              <a:rPr lang="en-IN" sz="2200" dirty="0" smtClean="0"/>
              <a:t> Theatre has emerged as a historical need – to create awareness.... recapture the lost humanity.....</a:t>
            </a:r>
          </a:p>
          <a:p>
            <a:endParaRPr lang="en-IN" sz="2200" dirty="0"/>
          </a:p>
        </p:txBody>
      </p:sp>
      <p:sp>
        <p:nvSpPr>
          <p:cNvPr id="9" name="Content Placeholder 3"/>
          <p:cNvSpPr>
            <a:spLocks noGrp="1"/>
          </p:cNvSpPr>
          <p:nvPr>
            <p:ph sz="half" idx="2"/>
          </p:nvPr>
        </p:nvSpPr>
        <p:spPr>
          <a:xfrm>
            <a:off x="609600" y="762000"/>
            <a:ext cx="7924800" cy="762000"/>
          </a:xfrm>
          <a:solidFill>
            <a:srgbClr val="00B050"/>
          </a:solidFill>
        </p:spPr>
        <p:txBody>
          <a:bodyPr>
            <a:normAutofit lnSpcReduction="10000"/>
          </a:bodyPr>
          <a:lstStyle/>
          <a:p>
            <a:pPr lvl="0"/>
            <a:r>
              <a:rPr lang="en-IN" sz="2400" b="1" dirty="0" smtClean="0"/>
              <a:t>DALIT CULTURE.... DALIT ART-FORMS.... DALIT THEATRE</a:t>
            </a:r>
            <a:endParaRPr lang="en-IN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solidFill>
            <a:srgbClr val="00B050"/>
          </a:solidFill>
        </p:spPr>
        <p:txBody>
          <a:bodyPr vert="horz" anchor="t">
            <a:normAutofit/>
          </a:bodyPr>
          <a:lstStyle/>
          <a:p>
            <a:pPr marL="448310" marR="0" lvl="0" indent="-384175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 panose="05020102010507070707"/>
              <a:buChar char=""/>
              <a:defRPr/>
            </a:pPr>
            <a:r>
              <a:rPr kumimoji="0" lang="en-IN" sz="3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Education for </a:t>
            </a:r>
            <a:r>
              <a:rPr kumimoji="0" lang="en-IN" sz="3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Dalit</a:t>
            </a:r>
            <a:r>
              <a:rPr kumimoji="0" lang="en-IN" sz="3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as </a:t>
            </a:r>
            <a:r>
              <a:rPr kumimoji="0" lang="en-IN" sz="3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tool</a:t>
            </a:r>
            <a:r>
              <a:rPr kumimoji="0" lang="en-IN" sz="34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and weapon.</a:t>
            </a:r>
            <a:endParaRPr kumimoji="0" lang="en-IN" sz="2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026" name="Picture 2" descr="C:\Users\John Suresh\Pictures\school-main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57262" y="1676400"/>
            <a:ext cx="7229475" cy="4019550"/>
          </a:xfrm>
          <a:prstGeom prst="rect">
            <a:avLst/>
          </a:prstGeom>
          <a:noFill/>
        </p:spPr>
      </p:pic>
      <p:sp>
        <p:nvSpPr>
          <p:cNvPr id="8" name="Content Placeholder 3"/>
          <p:cNvSpPr txBox="1">
            <a:spLocks/>
          </p:cNvSpPr>
          <p:nvPr/>
        </p:nvSpPr>
        <p:spPr>
          <a:xfrm>
            <a:off x="76200" y="5458968"/>
            <a:ext cx="8991600" cy="1399032"/>
          </a:xfrm>
          <a:prstGeom prst="rect">
            <a:avLst/>
          </a:prstGeom>
          <a:solidFill>
            <a:srgbClr val="00B050"/>
          </a:solidFill>
        </p:spPr>
        <p:txBody>
          <a:bodyPr vert="horz" anchor="t">
            <a:normAutofit fontScale="70000" lnSpcReduction="20000"/>
          </a:bodyPr>
          <a:lstStyle/>
          <a:p>
            <a:pPr marL="448310" marR="0" lvl="0" indent="-384175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tabLst/>
              <a:defRPr/>
            </a:pPr>
            <a:r>
              <a:rPr kumimoji="0" lang="en-IN" sz="3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 present generation feels that it is only through</a:t>
            </a:r>
          </a:p>
          <a:p>
            <a:pPr marL="448310" marR="0" lvl="0" indent="-384175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tabLst/>
              <a:defRPr/>
            </a:pPr>
            <a:r>
              <a:rPr kumimoji="0" lang="en-IN" sz="3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education that changes are possible in the life of </a:t>
            </a:r>
            <a:r>
              <a:rPr lang="en-IN" sz="3400" b="1" dirty="0" smtClean="0"/>
              <a:t>Dalits. As Dr B R </a:t>
            </a:r>
            <a:r>
              <a:rPr lang="en-IN" sz="3400" b="1" dirty="0" err="1" smtClean="0"/>
              <a:t>Ambedkar</a:t>
            </a:r>
            <a:r>
              <a:rPr lang="en-IN" sz="3400" b="1" dirty="0" smtClean="0"/>
              <a:t> told Education is our last weapon.</a:t>
            </a:r>
            <a:endParaRPr kumimoji="0" lang="en-IN" sz="2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Pictures\150126culturalacademyInaugu\IMG_007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57200"/>
            <a:ext cx="9144000" cy="6096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905000"/>
          </a:xfrm>
        </p:spPr>
        <p:txBody>
          <a:bodyPr>
            <a:normAutofit/>
          </a:bodyPr>
          <a:lstStyle/>
          <a:p>
            <a:pPr algn="ctr"/>
            <a:r>
              <a:rPr lang="en-US" sz="6000" b="1" dirty="0" smtClean="0">
                <a:solidFill>
                  <a:srgbClr val="00B0F0"/>
                </a:solidFill>
              </a:rPr>
              <a:t>THANK YOU</a:t>
            </a:r>
            <a:endParaRPr lang="en-IN" sz="6000" b="1" dirty="0">
              <a:solidFill>
                <a:srgbClr val="00B0F0"/>
              </a:solidFill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Verve">
  <a:themeElements>
    <a:clrScheme name="Verve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Ver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Verve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33</TotalTime>
  <Words>645</Words>
  <Application>Microsoft Office PowerPoint</Application>
  <PresentationFormat>On-screen Show (4:3)</PresentationFormat>
  <Paragraphs>79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Verve</vt:lpstr>
      <vt:lpstr>Who are “DALITS”?</vt:lpstr>
      <vt:lpstr>The Indian Social Stucture</vt:lpstr>
      <vt:lpstr>Theory of creation by Hindu Vedic code </vt:lpstr>
      <vt:lpstr>The present status of the Dalits</vt:lpstr>
      <vt:lpstr>Slide 5</vt:lpstr>
      <vt:lpstr>Dalit women</vt:lpstr>
      <vt:lpstr>Dalits and the State</vt:lpstr>
      <vt:lpstr>The consequence</vt:lpstr>
      <vt:lpstr>The other side or the other reality</vt:lpstr>
      <vt:lpstr>Culture of silence</vt:lpstr>
      <vt:lpstr>Political and cultural upraisal</vt:lpstr>
      <vt:lpstr>A Rich Cultural Heritage</vt:lpstr>
      <vt:lpstr>Slide 13</vt:lpstr>
      <vt:lpstr>Education for Dalit as tool and weapon.</vt:lpstr>
      <vt:lpstr>THANK YOU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Who are “DALITS”?</dc:title>
  <dc:creator>User</dc:creator>
  <cp:lastModifiedBy>John Suresh</cp:lastModifiedBy>
  <cp:revision>86</cp:revision>
  <dcterms:created xsi:type="dcterms:W3CDTF">2006-08-16T00:00:00Z</dcterms:created>
  <dcterms:modified xsi:type="dcterms:W3CDTF">2018-10-11T10:53:52Z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1033-10.2.0.5804</vt:lpwstr>
  </property>
</Properties>
</file>